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847" r:id="rId2"/>
    <p:sldId id="328" r:id="rId3"/>
    <p:sldId id="332" r:id="rId4"/>
    <p:sldId id="334" r:id="rId5"/>
    <p:sldId id="333" r:id="rId6"/>
    <p:sldId id="329" r:id="rId7"/>
    <p:sldId id="851" r:id="rId8"/>
    <p:sldId id="331" r:id="rId9"/>
    <p:sldId id="852" r:id="rId10"/>
    <p:sldId id="330" r:id="rId11"/>
    <p:sldId id="849" r:id="rId12"/>
    <p:sldId id="850"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67"/>
    <p:restoredTop sz="85578" autoAdjust="0"/>
  </p:normalViewPr>
  <p:slideViewPr>
    <p:cSldViewPr snapToGrid="0" snapToObjects="1">
      <p:cViewPr varScale="1">
        <p:scale>
          <a:sx n="109" d="100"/>
          <a:sy n="109" d="100"/>
        </p:scale>
        <p:origin x="1880" y="176"/>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59CCF-021D-B143-BB3A-0B1BA6F59F38}" type="datetimeFigureOut">
              <a:rPr lang="en-US" smtClean="0"/>
              <a:t>1/8/23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5916E-5770-D04D-A976-F7F9250CFDB1}" type="slidenum">
              <a:rPr lang="en-US" smtClean="0"/>
              <a:t>‹#›</a:t>
            </a:fld>
            <a:endParaRPr lang="en-US"/>
          </a:p>
        </p:txBody>
      </p:sp>
    </p:spTree>
    <p:extLst>
      <p:ext uri="{BB962C8B-B14F-4D97-AF65-F5344CB8AC3E}">
        <p14:creationId xmlns:p14="http://schemas.microsoft.com/office/powerpoint/2010/main" val="314520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A67DE-2311-0C40-987F-3613AA1578E6}" type="datetimeFigureOut">
              <a:rPr lang="en-US" smtClean="0"/>
              <a:t>1/8/23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DC75F-9C97-F44A-9130-A6ACBB6F33A2}" type="slidenum">
              <a:rPr lang="en-US" smtClean="0"/>
              <a:t>‹#›</a:t>
            </a:fld>
            <a:endParaRPr lang="en-US"/>
          </a:p>
        </p:txBody>
      </p:sp>
    </p:spTree>
    <p:extLst>
      <p:ext uri="{BB962C8B-B14F-4D97-AF65-F5344CB8AC3E}">
        <p14:creationId xmlns:p14="http://schemas.microsoft.com/office/powerpoint/2010/main" val="2801513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ubs.usgs.gov/of/2003/of03-221/data/images/thin_section/fullres_zip/82mw0017ts.zip"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1" kern="1200">
              <a:solidFill>
                <a:schemeClr val="tx1"/>
              </a:solidFill>
              <a:latin typeface="+mn-lt"/>
              <a:ea typeface="ＭＳ Ｐゴシック" charset="-128"/>
              <a:cs typeface="ＭＳ Ｐゴシック" charset="-128"/>
              <a:hlinkClick r:id="rId3"/>
            </a:endParaRPr>
          </a:p>
        </p:txBody>
      </p:sp>
      <p:sp>
        <p:nvSpPr>
          <p:cNvPr id="4" name="Slide Number Placeholder 3"/>
          <p:cNvSpPr>
            <a:spLocks noGrp="1"/>
          </p:cNvSpPr>
          <p:nvPr>
            <p:ph type="sldNum" sz="quarter" idx="10"/>
          </p:nvPr>
        </p:nvSpPr>
        <p:spPr/>
        <p:txBody>
          <a:bodyPr/>
          <a:lstStyle/>
          <a:p>
            <a:pPr>
              <a:defRPr/>
            </a:pPr>
            <a:fld id="{90E3A1BB-E7E6-F741-AD8F-BE36F3BAA23B}" type="slidenum">
              <a:rPr lang="en-US" smtClean="0"/>
              <a:pPr>
                <a:defRPr/>
              </a:pPr>
              <a:t>1</a:t>
            </a:fld>
            <a:endParaRPr lang="en-US"/>
          </a:p>
        </p:txBody>
      </p:sp>
    </p:spTree>
    <p:extLst>
      <p:ext uri="{BB962C8B-B14F-4D97-AF65-F5344CB8AC3E}">
        <p14:creationId xmlns:p14="http://schemas.microsoft.com/office/powerpoint/2010/main" val="36094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3700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02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7311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9030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2416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99D02-89AA-EC43-A3E6-3B1440441686}" type="datetimeFigureOut">
              <a:rPr lang="en-US" smtClean="0"/>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593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399D02-89AA-EC43-A3E6-3B1440441686}" type="datetimeFigureOut">
              <a:rPr lang="en-US" smtClean="0"/>
              <a:t>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6118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399D02-89AA-EC43-A3E6-3B1440441686}" type="datetimeFigureOut">
              <a:rPr lang="en-US" smtClean="0"/>
              <a:t>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9201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99D02-89AA-EC43-A3E6-3B1440441686}" type="datetimeFigureOut">
              <a:rPr lang="en-US" smtClean="0"/>
              <a:t>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6571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92716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9079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99D02-89AA-EC43-A3E6-3B1440441686}" type="datetimeFigureOut">
              <a:rPr lang="en-US" smtClean="0"/>
              <a:t>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7117-EF7A-E645-933E-665E1FB5F50D}" type="slidenum">
              <a:rPr lang="en-US" smtClean="0"/>
              <a:t>‹#›</a:t>
            </a:fld>
            <a:endParaRPr lang="en-US"/>
          </a:p>
        </p:txBody>
      </p:sp>
    </p:spTree>
    <p:extLst>
      <p:ext uri="{BB962C8B-B14F-4D97-AF65-F5344CB8AC3E}">
        <p14:creationId xmlns:p14="http://schemas.microsoft.com/office/powerpoint/2010/main" val="52766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vs.gsfc.nasa.gov/3070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linkedin.com/in/yves-plancherel/"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www.spglobal.com/marketintelligence/en/campaigns/esg-analysis" TargetMode="External"/><Relationship Id="rId13" Type="http://schemas.openxmlformats.org/officeDocument/2006/relationships/hyperlink" Target="https://www.rms.com/climate-change" TargetMode="External"/><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hyperlink" Target="https://www.ibm.com/uk-en/products/environmental-intelligence-suite"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cervest.earth/" TargetMode="Externa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hyperlink" Target="https://www.ukclimaterisk.org/" TargetMode="External"/><Relationship Id="rId4" Type="http://schemas.openxmlformats.org/officeDocument/2006/relationships/hyperlink" Target="https://www.metoffice.gov.uk/" TargetMode="Externa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www.nature.com/articles/s41558-020-00984-6"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ature.com/articles/s41558-020-00984-6"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oaa.gov/education/resource-collections/climate/climate-change-impac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en.wikipedia.org/wiki/Climate_ensembl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orldweatherattribution.org/"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www.swissre.com/media/news-releases/nr-20191219-global-catastrophes-estimate.html"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103C1F-952B-4B41-83D1-EC6B63846F63}"/>
              </a:ext>
            </a:extLst>
          </p:cNvPr>
          <p:cNvSpPr txBox="1"/>
          <p:nvPr/>
        </p:nvSpPr>
        <p:spPr>
          <a:xfrm>
            <a:off x="6344108" y="1719574"/>
            <a:ext cx="2870851" cy="338554"/>
          </a:xfrm>
          <a:prstGeom prst="rect">
            <a:avLst/>
          </a:prstGeom>
          <a:noFill/>
        </p:spPr>
        <p:txBody>
          <a:bodyPr wrap="none" rtlCol="0">
            <a:spAutoFit/>
          </a:bodyPr>
          <a:lstStyle/>
          <a:p>
            <a:r>
              <a:rPr lang="en-US" sz="1600">
                <a:solidFill>
                  <a:schemeClr val="bg1"/>
                </a:solidFill>
                <a:hlinkClick r:id="rId3">
                  <a:extLst>
                    <a:ext uri="{A12FA001-AC4F-418D-AE19-62706E023703}">
                      <ahyp:hlinkClr xmlns:ahyp="http://schemas.microsoft.com/office/drawing/2018/hyperlinkcolor" val="tx"/>
                    </a:ext>
                  </a:extLst>
                </a:hlinkClick>
              </a:rPr>
              <a:t>https://svs.gsfc.nasa.gov/30701</a:t>
            </a:r>
            <a:r>
              <a:rPr lang="en-US" sz="1600">
                <a:solidFill>
                  <a:schemeClr val="bg1"/>
                </a:solidFill>
              </a:rPr>
              <a:t> </a:t>
            </a:r>
          </a:p>
        </p:txBody>
      </p:sp>
      <p:sp>
        <p:nvSpPr>
          <p:cNvPr id="2" name="Title 1">
            <a:extLst>
              <a:ext uri="{FF2B5EF4-FFF2-40B4-BE49-F238E27FC236}">
                <a16:creationId xmlns:a16="http://schemas.microsoft.com/office/drawing/2014/main" id="{D872AB3A-F685-494C-B282-9638FA13C7FA}"/>
              </a:ext>
            </a:extLst>
          </p:cNvPr>
          <p:cNvSpPr>
            <a:spLocks noGrp="1"/>
          </p:cNvSpPr>
          <p:nvPr>
            <p:ph type="title"/>
          </p:nvPr>
        </p:nvSpPr>
        <p:spPr>
          <a:xfrm>
            <a:off x="-4221" y="3089"/>
            <a:ext cx="9152441" cy="1143000"/>
          </a:xfrm>
          <a:solidFill>
            <a:schemeClr val="tx2">
              <a:lumMod val="75000"/>
            </a:schemeClr>
          </a:solidFill>
        </p:spPr>
        <p:txBody>
          <a:bodyPr>
            <a:normAutofit/>
          </a:bodyPr>
          <a:lstStyle/>
          <a:p>
            <a:r>
              <a:rPr lang="en-US" sz="5400" b="1" dirty="0">
                <a:solidFill>
                  <a:schemeClr val="bg1"/>
                </a:solidFill>
              </a:rPr>
              <a:t>Climate data and models</a:t>
            </a:r>
          </a:p>
        </p:txBody>
      </p:sp>
      <p:sp>
        <p:nvSpPr>
          <p:cNvPr id="13" name="TextBox 12">
            <a:extLst>
              <a:ext uri="{FF2B5EF4-FFF2-40B4-BE49-F238E27FC236}">
                <a16:creationId xmlns:a16="http://schemas.microsoft.com/office/drawing/2014/main" id="{37747425-3AFA-F44C-8C7E-056E225F42D2}"/>
              </a:ext>
            </a:extLst>
          </p:cNvPr>
          <p:cNvSpPr txBox="1"/>
          <p:nvPr/>
        </p:nvSpPr>
        <p:spPr>
          <a:xfrm>
            <a:off x="44532" y="1172202"/>
            <a:ext cx="9050336" cy="461665"/>
          </a:xfrm>
          <a:prstGeom prst="rect">
            <a:avLst/>
          </a:prstGeom>
          <a:noFill/>
        </p:spPr>
        <p:txBody>
          <a:bodyPr wrap="square">
            <a:spAutoFit/>
          </a:bodyPr>
          <a:lstStyle/>
          <a:p>
            <a:pPr algn="ctr"/>
            <a:r>
              <a:rPr lang="en-US" sz="2400" b="1" dirty="0"/>
              <a:t>EDSML MSc – Imperial College London – </a:t>
            </a:r>
            <a:r>
              <a:rPr lang="en-US" sz="2400" b="1" dirty="0">
                <a:solidFill>
                  <a:srgbClr val="FF0000"/>
                </a:solidFill>
              </a:rPr>
              <a:t>Environmental data</a:t>
            </a:r>
          </a:p>
        </p:txBody>
      </p:sp>
      <p:sp>
        <p:nvSpPr>
          <p:cNvPr id="5" name="TextBox 4">
            <a:extLst>
              <a:ext uri="{FF2B5EF4-FFF2-40B4-BE49-F238E27FC236}">
                <a16:creationId xmlns:a16="http://schemas.microsoft.com/office/drawing/2014/main" id="{D636F8F7-32AD-AF40-BF58-5B406BD89C50}"/>
              </a:ext>
            </a:extLst>
          </p:cNvPr>
          <p:cNvSpPr txBox="1"/>
          <p:nvPr/>
        </p:nvSpPr>
        <p:spPr>
          <a:xfrm>
            <a:off x="44532" y="1660416"/>
            <a:ext cx="9050336" cy="400110"/>
          </a:xfrm>
          <a:prstGeom prst="rect">
            <a:avLst/>
          </a:prstGeom>
          <a:noFill/>
        </p:spPr>
        <p:txBody>
          <a:bodyPr wrap="square" rtlCol="0">
            <a:spAutoFit/>
          </a:bodyPr>
          <a:lstStyle/>
          <a:p>
            <a:pPr algn="ctr"/>
            <a:r>
              <a:rPr lang="en-US" sz="2000" dirty="0"/>
              <a:t>Yves </a:t>
            </a:r>
            <a:r>
              <a:rPr lang="en-US" sz="2000" dirty="0" err="1"/>
              <a:t>Plancherel</a:t>
            </a:r>
            <a:r>
              <a:rPr lang="en-US" sz="2000" dirty="0"/>
              <a:t> - </a:t>
            </a:r>
            <a:r>
              <a:rPr lang="en-US" sz="2000" dirty="0">
                <a:hlinkClick r:id="rId4"/>
              </a:rPr>
              <a:t>https://www.linkedin.com/in/yves-plancherel/</a:t>
            </a:r>
            <a:r>
              <a:rPr lang="en-US" sz="2000" dirty="0"/>
              <a:t> </a:t>
            </a:r>
          </a:p>
        </p:txBody>
      </p:sp>
      <p:pic>
        <p:nvPicPr>
          <p:cNvPr id="6" name="Picture 5" descr="A picture containing colorful&#10;&#10;Description automatically generated">
            <a:extLst>
              <a:ext uri="{FF2B5EF4-FFF2-40B4-BE49-F238E27FC236}">
                <a16:creationId xmlns:a16="http://schemas.microsoft.com/office/drawing/2014/main" id="{98A3A287-88C2-7439-8796-D6FA649BF8AD}"/>
              </a:ext>
            </a:extLst>
          </p:cNvPr>
          <p:cNvPicPr>
            <a:picLocks noChangeAspect="1"/>
          </p:cNvPicPr>
          <p:nvPr/>
        </p:nvPicPr>
        <p:blipFill>
          <a:blip r:embed="rId5"/>
          <a:stretch>
            <a:fillRect/>
          </a:stretch>
        </p:blipFill>
        <p:spPr>
          <a:xfrm>
            <a:off x="-79399" y="2153411"/>
            <a:ext cx="9328967" cy="4716311"/>
          </a:xfrm>
          <a:prstGeom prst="rect">
            <a:avLst/>
          </a:prstGeom>
        </p:spPr>
      </p:pic>
    </p:spTree>
    <p:extLst>
      <p:ext uri="{BB962C8B-B14F-4D97-AF65-F5344CB8AC3E}">
        <p14:creationId xmlns:p14="http://schemas.microsoft.com/office/powerpoint/2010/main" val="1516508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1" y="53378"/>
            <a:ext cx="9026769" cy="544499"/>
          </a:xfrm>
        </p:spPr>
        <p:txBody>
          <a:bodyPr>
            <a:noAutofit/>
          </a:bodyPr>
          <a:lstStyle/>
          <a:p>
            <a:r>
              <a:rPr lang="en-US" sz="3600" dirty="0"/>
              <a:t>The business (</a:t>
            </a:r>
            <a:r>
              <a:rPr lang="en-US" sz="3600" dirty="0">
                <a:solidFill>
                  <a:srgbClr val="FF0000"/>
                </a:solidFill>
              </a:rPr>
              <a:t>and opportunities</a:t>
            </a:r>
            <a:r>
              <a:rPr lang="en-US" sz="3600" dirty="0"/>
              <a:t>) of climate</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9620DDB1-5749-5D42-9ECD-5D0AF3A4154C}"/>
              </a:ext>
            </a:extLst>
          </p:cNvPr>
          <p:cNvPicPr>
            <a:picLocks noGrp="1" noChangeAspect="1"/>
          </p:cNvPicPr>
          <p:nvPr>
            <p:ph idx="1"/>
          </p:nvPr>
        </p:nvPicPr>
        <p:blipFill>
          <a:blip r:embed="rId2"/>
          <a:stretch>
            <a:fillRect/>
          </a:stretch>
        </p:blipFill>
        <p:spPr>
          <a:xfrm>
            <a:off x="117231" y="2668142"/>
            <a:ext cx="6028987" cy="2698587"/>
          </a:xfrm>
        </p:spPr>
      </p:pic>
      <p:pic>
        <p:nvPicPr>
          <p:cNvPr id="10" name="Picture 9" descr="A screenshot of a computer&#10;&#10;Description automatically generated with medium confidence">
            <a:extLst>
              <a:ext uri="{FF2B5EF4-FFF2-40B4-BE49-F238E27FC236}">
                <a16:creationId xmlns:a16="http://schemas.microsoft.com/office/drawing/2014/main" id="{E54FB095-95EB-7B4D-BD4A-E93350C39D63}"/>
              </a:ext>
            </a:extLst>
          </p:cNvPr>
          <p:cNvPicPr>
            <a:picLocks noChangeAspect="1"/>
          </p:cNvPicPr>
          <p:nvPr/>
        </p:nvPicPr>
        <p:blipFill>
          <a:blip r:embed="rId3"/>
          <a:stretch>
            <a:fillRect/>
          </a:stretch>
        </p:blipFill>
        <p:spPr>
          <a:xfrm>
            <a:off x="0" y="683466"/>
            <a:ext cx="4783015" cy="1899087"/>
          </a:xfrm>
          <a:prstGeom prst="rect">
            <a:avLst/>
          </a:prstGeom>
        </p:spPr>
      </p:pic>
      <p:sp>
        <p:nvSpPr>
          <p:cNvPr id="12" name="TextBox 11">
            <a:extLst>
              <a:ext uri="{FF2B5EF4-FFF2-40B4-BE49-F238E27FC236}">
                <a16:creationId xmlns:a16="http://schemas.microsoft.com/office/drawing/2014/main" id="{6805D61B-1624-5248-A113-EAAFA9C30256}"/>
              </a:ext>
            </a:extLst>
          </p:cNvPr>
          <p:cNvSpPr txBox="1"/>
          <p:nvPr/>
        </p:nvSpPr>
        <p:spPr>
          <a:xfrm>
            <a:off x="1450756" y="2067065"/>
            <a:ext cx="3127473" cy="369332"/>
          </a:xfrm>
          <a:prstGeom prst="rect">
            <a:avLst/>
          </a:prstGeom>
          <a:solidFill>
            <a:schemeClr val="bg1"/>
          </a:solidFill>
        </p:spPr>
        <p:txBody>
          <a:bodyPr wrap="square">
            <a:spAutoFit/>
          </a:bodyPr>
          <a:lstStyle/>
          <a:p>
            <a:r>
              <a:rPr lang="en-US" dirty="0">
                <a:hlinkClick r:id="rId4"/>
              </a:rPr>
              <a:t>https://www.metoffice.gov.uk</a:t>
            </a:r>
            <a:r>
              <a:rPr lang="en-US" dirty="0"/>
              <a:t> </a:t>
            </a:r>
          </a:p>
        </p:txBody>
      </p:sp>
      <p:pic>
        <p:nvPicPr>
          <p:cNvPr id="14" name="Picture 13" descr="Graphical user interface&#10;&#10;Description automatically generated">
            <a:extLst>
              <a:ext uri="{FF2B5EF4-FFF2-40B4-BE49-F238E27FC236}">
                <a16:creationId xmlns:a16="http://schemas.microsoft.com/office/drawing/2014/main" id="{B84F003B-7F97-BE43-861A-39E712A38F1F}"/>
              </a:ext>
            </a:extLst>
          </p:cNvPr>
          <p:cNvPicPr>
            <a:picLocks noChangeAspect="1"/>
          </p:cNvPicPr>
          <p:nvPr/>
        </p:nvPicPr>
        <p:blipFill>
          <a:blip r:embed="rId5"/>
          <a:stretch>
            <a:fillRect/>
          </a:stretch>
        </p:blipFill>
        <p:spPr>
          <a:xfrm>
            <a:off x="5182006" y="683466"/>
            <a:ext cx="3504794" cy="2891848"/>
          </a:xfrm>
          <a:prstGeom prst="rect">
            <a:avLst/>
          </a:prstGeom>
        </p:spPr>
      </p:pic>
      <p:sp>
        <p:nvSpPr>
          <p:cNvPr id="15" name="TextBox 14">
            <a:extLst>
              <a:ext uri="{FF2B5EF4-FFF2-40B4-BE49-F238E27FC236}">
                <a16:creationId xmlns:a16="http://schemas.microsoft.com/office/drawing/2014/main" id="{5EC95938-AD91-6942-94BB-313405A82DDE}"/>
              </a:ext>
            </a:extLst>
          </p:cNvPr>
          <p:cNvSpPr txBox="1"/>
          <p:nvPr/>
        </p:nvSpPr>
        <p:spPr>
          <a:xfrm>
            <a:off x="6490942" y="1148511"/>
            <a:ext cx="2195858" cy="369332"/>
          </a:xfrm>
          <a:prstGeom prst="rect">
            <a:avLst/>
          </a:prstGeom>
          <a:solidFill>
            <a:schemeClr val="bg1"/>
          </a:solidFill>
        </p:spPr>
        <p:txBody>
          <a:bodyPr wrap="none" rtlCol="0">
            <a:spAutoFit/>
          </a:bodyPr>
          <a:lstStyle/>
          <a:p>
            <a:r>
              <a:rPr lang="en-US" dirty="0">
                <a:hlinkClick r:id="rId6"/>
              </a:rPr>
              <a:t>https://cervest.earth</a:t>
            </a:r>
            <a:r>
              <a:rPr lang="en-US" dirty="0"/>
              <a:t> </a:t>
            </a:r>
          </a:p>
        </p:txBody>
      </p:sp>
      <p:pic>
        <p:nvPicPr>
          <p:cNvPr id="17" name="Picture 16" descr="Graphical user interface, website&#10;&#10;Description automatically generated">
            <a:extLst>
              <a:ext uri="{FF2B5EF4-FFF2-40B4-BE49-F238E27FC236}">
                <a16:creationId xmlns:a16="http://schemas.microsoft.com/office/drawing/2014/main" id="{828485FB-E3D1-AA4F-993E-DA33C0CBDC90}"/>
              </a:ext>
            </a:extLst>
          </p:cNvPr>
          <p:cNvPicPr>
            <a:picLocks noChangeAspect="1"/>
          </p:cNvPicPr>
          <p:nvPr/>
        </p:nvPicPr>
        <p:blipFill>
          <a:blip r:embed="rId7"/>
          <a:stretch>
            <a:fillRect/>
          </a:stretch>
        </p:blipFill>
        <p:spPr>
          <a:xfrm>
            <a:off x="4287410" y="4563550"/>
            <a:ext cx="4783015" cy="2272675"/>
          </a:xfrm>
          <a:prstGeom prst="rect">
            <a:avLst/>
          </a:prstGeom>
        </p:spPr>
      </p:pic>
      <p:sp>
        <p:nvSpPr>
          <p:cNvPr id="18" name="TextBox 17">
            <a:extLst>
              <a:ext uri="{FF2B5EF4-FFF2-40B4-BE49-F238E27FC236}">
                <a16:creationId xmlns:a16="http://schemas.microsoft.com/office/drawing/2014/main" id="{FB5C15F5-EDD3-B94E-9E23-59F9B62C7A0E}"/>
              </a:ext>
            </a:extLst>
          </p:cNvPr>
          <p:cNvSpPr txBox="1"/>
          <p:nvPr/>
        </p:nvSpPr>
        <p:spPr>
          <a:xfrm>
            <a:off x="4301199" y="6537594"/>
            <a:ext cx="4842801" cy="276999"/>
          </a:xfrm>
          <a:prstGeom prst="rect">
            <a:avLst/>
          </a:prstGeom>
          <a:solidFill>
            <a:schemeClr val="bg1"/>
          </a:solidFill>
        </p:spPr>
        <p:txBody>
          <a:bodyPr wrap="none" rtlCol="0">
            <a:spAutoFit/>
          </a:bodyPr>
          <a:lstStyle/>
          <a:p>
            <a:r>
              <a:rPr lang="en-US" sz="1200" dirty="0">
                <a:hlinkClick r:id="rId8"/>
              </a:rPr>
              <a:t>https://www.spglobal.com/marketintelligence/en/campaigns/esg-analysis</a:t>
            </a:r>
            <a:r>
              <a:rPr lang="en-US" sz="1200" dirty="0"/>
              <a:t> </a:t>
            </a:r>
          </a:p>
        </p:txBody>
      </p:sp>
      <p:pic>
        <p:nvPicPr>
          <p:cNvPr id="20" name="Picture 19" descr="Graphical user interface, website&#10;&#10;Description automatically generated">
            <a:extLst>
              <a:ext uri="{FF2B5EF4-FFF2-40B4-BE49-F238E27FC236}">
                <a16:creationId xmlns:a16="http://schemas.microsoft.com/office/drawing/2014/main" id="{F26C80EC-DDA5-B44F-BEB5-402D3B51BCB1}"/>
              </a:ext>
            </a:extLst>
          </p:cNvPr>
          <p:cNvPicPr>
            <a:picLocks noChangeAspect="1"/>
          </p:cNvPicPr>
          <p:nvPr/>
        </p:nvPicPr>
        <p:blipFill>
          <a:blip r:embed="rId9"/>
          <a:stretch>
            <a:fillRect/>
          </a:stretch>
        </p:blipFill>
        <p:spPr>
          <a:xfrm>
            <a:off x="138163" y="4842514"/>
            <a:ext cx="3934355" cy="1953916"/>
          </a:xfrm>
          <a:prstGeom prst="rect">
            <a:avLst/>
          </a:prstGeom>
        </p:spPr>
      </p:pic>
      <p:sp>
        <p:nvSpPr>
          <p:cNvPr id="21" name="TextBox 20">
            <a:extLst>
              <a:ext uri="{FF2B5EF4-FFF2-40B4-BE49-F238E27FC236}">
                <a16:creationId xmlns:a16="http://schemas.microsoft.com/office/drawing/2014/main" id="{35928B5D-D985-AD4E-88A5-D8FC309779F3}"/>
              </a:ext>
            </a:extLst>
          </p:cNvPr>
          <p:cNvSpPr txBox="1"/>
          <p:nvPr/>
        </p:nvSpPr>
        <p:spPr>
          <a:xfrm>
            <a:off x="841531" y="5265474"/>
            <a:ext cx="3099951" cy="369332"/>
          </a:xfrm>
          <a:prstGeom prst="rect">
            <a:avLst/>
          </a:prstGeom>
          <a:solidFill>
            <a:schemeClr val="bg1"/>
          </a:solidFill>
        </p:spPr>
        <p:txBody>
          <a:bodyPr wrap="none" rtlCol="0">
            <a:spAutoFit/>
          </a:bodyPr>
          <a:lstStyle/>
          <a:p>
            <a:r>
              <a:rPr lang="en-US" dirty="0">
                <a:hlinkClick r:id="rId10"/>
              </a:rPr>
              <a:t>https://www.ukclimaterisk.org</a:t>
            </a:r>
            <a:r>
              <a:rPr lang="en-US" dirty="0"/>
              <a:t> </a:t>
            </a:r>
          </a:p>
        </p:txBody>
      </p:sp>
      <p:pic>
        <p:nvPicPr>
          <p:cNvPr id="23" name="Picture 22" descr="Graphical user interface, text, application, website&#10;&#10;Description automatically generated">
            <a:extLst>
              <a:ext uri="{FF2B5EF4-FFF2-40B4-BE49-F238E27FC236}">
                <a16:creationId xmlns:a16="http://schemas.microsoft.com/office/drawing/2014/main" id="{F80AFC7B-454A-3B42-BBB5-325123D84370}"/>
              </a:ext>
            </a:extLst>
          </p:cNvPr>
          <p:cNvPicPr>
            <a:picLocks noChangeAspect="1"/>
          </p:cNvPicPr>
          <p:nvPr/>
        </p:nvPicPr>
        <p:blipFill>
          <a:blip r:embed="rId11"/>
          <a:stretch>
            <a:fillRect/>
          </a:stretch>
        </p:blipFill>
        <p:spPr>
          <a:xfrm>
            <a:off x="5109149" y="2534797"/>
            <a:ext cx="3917620" cy="1914179"/>
          </a:xfrm>
          <a:prstGeom prst="rect">
            <a:avLst/>
          </a:prstGeom>
        </p:spPr>
      </p:pic>
      <p:sp>
        <p:nvSpPr>
          <p:cNvPr id="7" name="TextBox 6">
            <a:extLst>
              <a:ext uri="{FF2B5EF4-FFF2-40B4-BE49-F238E27FC236}">
                <a16:creationId xmlns:a16="http://schemas.microsoft.com/office/drawing/2014/main" id="{19BAC9BA-3E34-7D4F-A4D9-B6C2AEA03982}"/>
              </a:ext>
            </a:extLst>
          </p:cNvPr>
          <p:cNvSpPr txBox="1"/>
          <p:nvPr/>
        </p:nvSpPr>
        <p:spPr>
          <a:xfrm>
            <a:off x="279480" y="4153466"/>
            <a:ext cx="5470024" cy="307777"/>
          </a:xfrm>
          <a:prstGeom prst="rect">
            <a:avLst/>
          </a:prstGeom>
          <a:solidFill>
            <a:schemeClr val="bg1"/>
          </a:solidFill>
        </p:spPr>
        <p:txBody>
          <a:bodyPr wrap="none" rtlCol="0">
            <a:spAutoFit/>
          </a:bodyPr>
          <a:lstStyle/>
          <a:p>
            <a:r>
              <a:rPr lang="en-US" sz="1400" dirty="0">
                <a:hlinkClick r:id="rId12"/>
              </a:rPr>
              <a:t>https://www.ibm.com/uk-en/products/environmental-intelligence-suite</a:t>
            </a:r>
            <a:r>
              <a:rPr lang="en-US" sz="1400" dirty="0"/>
              <a:t> </a:t>
            </a:r>
          </a:p>
        </p:txBody>
      </p:sp>
      <p:sp>
        <p:nvSpPr>
          <p:cNvPr id="24" name="TextBox 23">
            <a:extLst>
              <a:ext uri="{FF2B5EF4-FFF2-40B4-BE49-F238E27FC236}">
                <a16:creationId xmlns:a16="http://schemas.microsoft.com/office/drawing/2014/main" id="{E34AF4E5-A15F-5A41-B597-33B10ACEB721}"/>
              </a:ext>
            </a:extLst>
          </p:cNvPr>
          <p:cNvSpPr txBox="1"/>
          <p:nvPr/>
        </p:nvSpPr>
        <p:spPr>
          <a:xfrm>
            <a:off x="5152242" y="3043135"/>
            <a:ext cx="3831433" cy="369332"/>
          </a:xfrm>
          <a:prstGeom prst="rect">
            <a:avLst/>
          </a:prstGeom>
          <a:solidFill>
            <a:schemeClr val="bg1"/>
          </a:solidFill>
        </p:spPr>
        <p:txBody>
          <a:bodyPr wrap="none" rtlCol="0">
            <a:spAutoFit/>
          </a:bodyPr>
          <a:lstStyle/>
          <a:p>
            <a:r>
              <a:rPr lang="en-US" dirty="0">
                <a:hlinkClick r:id="rId13"/>
              </a:rPr>
              <a:t>https://www.rms.com/climate-change</a:t>
            </a:r>
            <a:r>
              <a:rPr lang="en-US" dirty="0"/>
              <a:t> </a:t>
            </a:r>
          </a:p>
        </p:txBody>
      </p:sp>
    </p:spTree>
    <p:extLst>
      <p:ext uri="{BB962C8B-B14F-4D97-AF65-F5344CB8AC3E}">
        <p14:creationId xmlns:p14="http://schemas.microsoft.com/office/powerpoint/2010/main" val="156506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2678" y="1793631"/>
            <a:ext cx="9164935" cy="4665784"/>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Business </a:t>
            </a:r>
            <a:r>
              <a:rPr lang="en-US" dirty="0">
                <a:solidFill>
                  <a:srgbClr val="FF0000"/>
                </a:solidFill>
              </a:rPr>
              <a:t>risk</a:t>
            </a:r>
            <a:r>
              <a:rPr lang="en-US" dirty="0"/>
              <a:t> and </a:t>
            </a:r>
            <a:r>
              <a:rPr lang="en-US" dirty="0">
                <a:solidFill>
                  <a:srgbClr val="FF0000"/>
                </a:solidFill>
              </a:rPr>
              <a:t>climate analytics</a:t>
            </a:r>
          </a:p>
        </p:txBody>
      </p:sp>
      <p:sp>
        <p:nvSpPr>
          <p:cNvPr id="2" name="TextBox 1">
            <a:extLst>
              <a:ext uri="{FF2B5EF4-FFF2-40B4-BE49-F238E27FC236}">
                <a16:creationId xmlns:a16="http://schemas.microsoft.com/office/drawing/2014/main" id="{0455AFDA-03E2-7044-BA9F-9AF2C0E1D1D0}"/>
              </a:ext>
            </a:extLst>
          </p:cNvPr>
          <p:cNvSpPr txBox="1"/>
          <p:nvPr/>
        </p:nvSpPr>
        <p:spPr>
          <a:xfrm>
            <a:off x="1664677" y="1310338"/>
            <a:ext cx="5368906" cy="369332"/>
          </a:xfrm>
          <a:prstGeom prst="rect">
            <a:avLst/>
          </a:prstGeom>
          <a:noFill/>
        </p:spPr>
        <p:txBody>
          <a:bodyPr wrap="none" rtlCol="0">
            <a:spAutoFit/>
          </a:bodyPr>
          <a:lstStyle/>
          <a:p>
            <a:r>
              <a:rPr lang="en-US" dirty="0">
                <a:hlinkClick r:id="rId3"/>
              </a:rPr>
              <a:t>https://www.nature.com/articles/s41558-020-00984-6</a:t>
            </a:r>
            <a:r>
              <a:rPr lang="en-US" dirty="0"/>
              <a:t> </a:t>
            </a:r>
          </a:p>
        </p:txBody>
      </p:sp>
      <p:sp>
        <p:nvSpPr>
          <p:cNvPr id="3" name="TextBox 2">
            <a:extLst>
              <a:ext uri="{FF2B5EF4-FFF2-40B4-BE49-F238E27FC236}">
                <a16:creationId xmlns:a16="http://schemas.microsoft.com/office/drawing/2014/main" id="{5EB76F39-F37E-E440-93FC-55C56D08B1F7}"/>
              </a:ext>
            </a:extLst>
          </p:cNvPr>
          <p:cNvSpPr txBox="1"/>
          <p:nvPr/>
        </p:nvSpPr>
        <p:spPr>
          <a:xfrm>
            <a:off x="220614" y="941006"/>
            <a:ext cx="8718349" cy="369332"/>
          </a:xfrm>
          <a:prstGeom prst="rect">
            <a:avLst/>
          </a:prstGeom>
          <a:noFill/>
        </p:spPr>
        <p:txBody>
          <a:bodyPr wrap="none" rtlCol="0">
            <a:spAutoFit/>
          </a:bodyPr>
          <a:lstStyle/>
          <a:p>
            <a:r>
              <a:rPr lang="en-US" dirty="0">
                <a:solidFill>
                  <a:srgbClr val="0070C0"/>
                </a:solidFill>
              </a:rPr>
              <a:t>… an emerging field! Get involved now – probably lots of good opportunities in that sector!</a:t>
            </a:r>
          </a:p>
        </p:txBody>
      </p:sp>
      <p:cxnSp>
        <p:nvCxnSpPr>
          <p:cNvPr id="5" name="Straight Connector 4">
            <a:extLst>
              <a:ext uri="{FF2B5EF4-FFF2-40B4-BE49-F238E27FC236}">
                <a16:creationId xmlns:a16="http://schemas.microsoft.com/office/drawing/2014/main" id="{CE878D5B-E180-DB4E-91B8-9F5B3E1E9EFB}"/>
              </a:ext>
            </a:extLst>
          </p:cNvPr>
          <p:cNvCxnSpPr/>
          <p:nvPr/>
        </p:nvCxnSpPr>
        <p:spPr>
          <a:xfrm>
            <a:off x="1758462" y="5392615"/>
            <a:ext cx="207498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468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3272872" y="146250"/>
            <a:ext cx="5650514" cy="6289040"/>
          </a:xfrm>
        </p:spPr>
      </p:pic>
      <p:sp>
        <p:nvSpPr>
          <p:cNvPr id="2" name="TextBox 1">
            <a:extLst>
              <a:ext uri="{FF2B5EF4-FFF2-40B4-BE49-F238E27FC236}">
                <a16:creationId xmlns:a16="http://schemas.microsoft.com/office/drawing/2014/main" id="{0455AFDA-03E2-7044-BA9F-9AF2C0E1D1D0}"/>
              </a:ext>
            </a:extLst>
          </p:cNvPr>
          <p:cNvSpPr txBox="1"/>
          <p:nvPr/>
        </p:nvSpPr>
        <p:spPr>
          <a:xfrm>
            <a:off x="3554480" y="6446334"/>
            <a:ext cx="5368906" cy="369332"/>
          </a:xfrm>
          <a:prstGeom prst="rect">
            <a:avLst/>
          </a:prstGeom>
          <a:noFill/>
        </p:spPr>
        <p:txBody>
          <a:bodyPr wrap="none" rtlCol="0">
            <a:spAutoFit/>
          </a:bodyPr>
          <a:lstStyle/>
          <a:p>
            <a:r>
              <a:rPr lang="en-US" dirty="0">
                <a:hlinkClick r:id="rId3"/>
              </a:rPr>
              <a:t>https://www.nature.com/articles/s41558-020-00984-6</a:t>
            </a:r>
            <a:r>
              <a:rPr lang="en-US" dirty="0"/>
              <a:t> </a:t>
            </a:r>
          </a:p>
        </p:txBody>
      </p:sp>
      <p:sp>
        <p:nvSpPr>
          <p:cNvPr id="4" name="TextBox 3">
            <a:extLst>
              <a:ext uri="{FF2B5EF4-FFF2-40B4-BE49-F238E27FC236}">
                <a16:creationId xmlns:a16="http://schemas.microsoft.com/office/drawing/2014/main" id="{65CDF0D3-06D4-634E-85D4-2DE032D9D719}"/>
              </a:ext>
            </a:extLst>
          </p:cNvPr>
          <p:cNvSpPr txBox="1"/>
          <p:nvPr/>
        </p:nvSpPr>
        <p:spPr>
          <a:xfrm>
            <a:off x="220614" y="1616223"/>
            <a:ext cx="3052258" cy="2400657"/>
          </a:xfrm>
          <a:prstGeom prst="rect">
            <a:avLst/>
          </a:prstGeom>
          <a:noFill/>
        </p:spPr>
        <p:txBody>
          <a:bodyPr wrap="square" rtlCol="0">
            <a:spAutoFit/>
          </a:bodyPr>
          <a:lstStyle/>
          <a:p>
            <a:r>
              <a:rPr lang="en-US" dirty="0"/>
              <a:t>Fiedler et al. 2021 advocate for a reorganization of climate science </a:t>
            </a:r>
            <a:r>
              <a:rPr lang="en-GB" dirty="0"/>
              <a:t>highlighting the need for </a:t>
            </a:r>
            <a:r>
              <a:rPr lang="en-GB" sz="2400" dirty="0">
                <a:solidFill>
                  <a:srgbClr val="FF0000"/>
                </a:solidFill>
                <a:highlight>
                  <a:srgbClr val="C0C0C0"/>
                </a:highlight>
              </a:rPr>
              <a:t>climate projection to be professionalized as an operational service (b)</a:t>
            </a:r>
            <a:endParaRPr lang="en-US" dirty="0">
              <a:solidFill>
                <a:srgbClr val="FF0000"/>
              </a:solidFill>
              <a:highlight>
                <a:srgbClr val="C0C0C0"/>
              </a:highlight>
            </a:endParaRPr>
          </a:p>
        </p:txBody>
      </p:sp>
      <p:sp>
        <p:nvSpPr>
          <p:cNvPr id="7" name="TextBox 6">
            <a:extLst>
              <a:ext uri="{FF2B5EF4-FFF2-40B4-BE49-F238E27FC236}">
                <a16:creationId xmlns:a16="http://schemas.microsoft.com/office/drawing/2014/main" id="{E64315B7-AAF8-904A-8721-415F0873E2F6}"/>
              </a:ext>
            </a:extLst>
          </p:cNvPr>
          <p:cNvSpPr txBox="1"/>
          <p:nvPr/>
        </p:nvSpPr>
        <p:spPr>
          <a:xfrm>
            <a:off x="513757" y="937846"/>
            <a:ext cx="2245358" cy="461665"/>
          </a:xfrm>
          <a:prstGeom prst="rect">
            <a:avLst/>
          </a:prstGeom>
          <a:noFill/>
        </p:spPr>
        <p:txBody>
          <a:bodyPr wrap="none" rtlCol="0">
            <a:spAutoFit/>
          </a:bodyPr>
          <a:lstStyle/>
          <a:p>
            <a:r>
              <a:rPr lang="en-US" sz="2400" b="1" dirty="0">
                <a:highlight>
                  <a:srgbClr val="C0C0C0"/>
                </a:highlight>
              </a:rPr>
              <a:t>Climate services</a:t>
            </a:r>
          </a:p>
        </p:txBody>
      </p:sp>
      <p:sp>
        <p:nvSpPr>
          <p:cNvPr id="9" name="TextBox 8">
            <a:extLst>
              <a:ext uri="{FF2B5EF4-FFF2-40B4-BE49-F238E27FC236}">
                <a16:creationId xmlns:a16="http://schemas.microsoft.com/office/drawing/2014/main" id="{53993958-3041-4B4E-A662-1A0DAD4470F9}"/>
              </a:ext>
            </a:extLst>
          </p:cNvPr>
          <p:cNvSpPr txBox="1"/>
          <p:nvPr/>
        </p:nvSpPr>
        <p:spPr>
          <a:xfrm>
            <a:off x="220614" y="4225957"/>
            <a:ext cx="2766646" cy="1323439"/>
          </a:xfrm>
          <a:prstGeom prst="rect">
            <a:avLst/>
          </a:prstGeom>
          <a:noFill/>
        </p:spPr>
        <p:txBody>
          <a:bodyPr wrap="square" rtlCol="0">
            <a:spAutoFit/>
          </a:bodyPr>
          <a:lstStyle/>
          <a:p>
            <a:r>
              <a:rPr lang="en-US" sz="2000" dirty="0"/>
              <a:t>i.e. the way the field of climate science works will evolve in the next few years</a:t>
            </a:r>
          </a:p>
        </p:txBody>
      </p:sp>
    </p:spTree>
    <p:extLst>
      <p:ext uri="{BB962C8B-B14F-4D97-AF65-F5344CB8AC3E}">
        <p14:creationId xmlns:p14="http://schemas.microsoft.com/office/powerpoint/2010/main" val="4010962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027" y="88528"/>
            <a:ext cx="5474495" cy="1403167"/>
          </a:xfrm>
        </p:spPr>
        <p:txBody>
          <a:bodyPr>
            <a:normAutofit fontScale="90000"/>
          </a:bodyPr>
          <a:lstStyle/>
          <a:p>
            <a:r>
              <a:rPr lang="en-US" dirty="0"/>
              <a:t>Why discuss climate data and climate models?</a:t>
            </a:r>
          </a:p>
        </p:txBody>
      </p:sp>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6138330" y="128404"/>
            <a:ext cx="3005670" cy="2059441"/>
          </a:xfrm>
        </p:spPr>
      </p:pic>
      <p:sp>
        <p:nvSpPr>
          <p:cNvPr id="3" name="TextBox 2">
            <a:extLst>
              <a:ext uri="{FF2B5EF4-FFF2-40B4-BE49-F238E27FC236}">
                <a16:creationId xmlns:a16="http://schemas.microsoft.com/office/drawing/2014/main" id="{62F54C42-D744-C14C-9C2B-711D57096976}"/>
              </a:ext>
            </a:extLst>
          </p:cNvPr>
          <p:cNvSpPr txBox="1"/>
          <p:nvPr/>
        </p:nvSpPr>
        <p:spPr>
          <a:xfrm>
            <a:off x="176028" y="2907323"/>
            <a:ext cx="8463880" cy="3822273"/>
          </a:xfrm>
          <a:prstGeom prst="rect">
            <a:avLst/>
          </a:prstGeom>
          <a:noFill/>
        </p:spPr>
        <p:txBody>
          <a:bodyPr wrap="square" rtlCol="0">
            <a:spAutoFit/>
          </a:bodyPr>
          <a:lstStyle/>
          <a:p>
            <a:r>
              <a:rPr lang="en-US" dirty="0"/>
              <a:t>1. Understand common </a:t>
            </a:r>
            <a:r>
              <a:rPr lang="en-US" b="1" dirty="0">
                <a:solidFill>
                  <a:srgbClr val="FF0000"/>
                </a:solidFill>
              </a:rPr>
              <a:t>data format </a:t>
            </a:r>
            <a:r>
              <a:rPr lang="en-US" dirty="0"/>
              <a:t>and </a:t>
            </a:r>
            <a:r>
              <a:rPr lang="en-US" dirty="0">
                <a:solidFill>
                  <a:srgbClr val="FF0000"/>
                </a:solidFill>
              </a:rPr>
              <a:t>database</a:t>
            </a:r>
            <a:r>
              <a:rPr lang="en-US" dirty="0"/>
              <a:t> structures specific to representative fields of environmental science</a:t>
            </a:r>
          </a:p>
          <a:p>
            <a:r>
              <a:rPr lang="en-US" dirty="0"/>
              <a:t>2. Demonstrate technical </a:t>
            </a:r>
            <a:r>
              <a:rPr lang="en-US" b="1" dirty="0">
                <a:solidFill>
                  <a:srgbClr val="FF0000"/>
                </a:solidFill>
              </a:rPr>
              <a:t>competency in handling common data types </a:t>
            </a:r>
            <a:r>
              <a:rPr lang="en-US" dirty="0"/>
              <a:t>routinely encountered in the environmental sciences and identify relevant open-source data repositories</a:t>
            </a:r>
          </a:p>
          <a:p>
            <a:r>
              <a:rPr lang="en-US" dirty="0"/>
              <a:t>3. </a:t>
            </a:r>
            <a:r>
              <a:rPr lang="en-US" b="1" dirty="0">
                <a:solidFill>
                  <a:srgbClr val="FF0000"/>
                </a:solidFill>
              </a:rPr>
              <a:t>Identify and design suitable data analysis strategies </a:t>
            </a:r>
            <a:r>
              <a:rPr lang="en-US" dirty="0"/>
              <a:t>that consider data types, data distribution constraints, strength, benefits and limitations of statistical and modelling tools and environmental dynamics.</a:t>
            </a:r>
          </a:p>
          <a:p>
            <a:r>
              <a:rPr lang="en-US" dirty="0"/>
              <a:t>4. Understand </a:t>
            </a:r>
            <a:r>
              <a:rPr lang="en-US" b="1" dirty="0">
                <a:solidFill>
                  <a:srgbClr val="FF0000"/>
                </a:solidFill>
              </a:rPr>
              <a:t>the limitation of available data and data analysis products</a:t>
            </a:r>
            <a:r>
              <a:rPr lang="en-US" dirty="0"/>
              <a:t>. Understand sources of errors and demonstrate </a:t>
            </a:r>
            <a:r>
              <a:rPr lang="en-US" b="1" dirty="0">
                <a:solidFill>
                  <a:srgbClr val="FF0000"/>
                </a:solidFill>
              </a:rPr>
              <a:t>ability to comprehensively characterize uncertainties </a:t>
            </a:r>
            <a:r>
              <a:rPr lang="en-US" dirty="0"/>
              <a:t>and interpret results in the context of these uncertainties, including measurement errors, environmental uncertainties as well as errors stemming from the analytical procedure itself (e.g. calibration of analysis using synthetic data/models).</a:t>
            </a:r>
          </a:p>
        </p:txBody>
      </p:sp>
      <p:sp>
        <p:nvSpPr>
          <p:cNvPr id="5" name="TextBox 4">
            <a:extLst>
              <a:ext uri="{FF2B5EF4-FFF2-40B4-BE49-F238E27FC236}">
                <a16:creationId xmlns:a16="http://schemas.microsoft.com/office/drawing/2014/main" id="{B2F1B568-83DB-764D-807C-A1D26F81448E}"/>
              </a:ext>
            </a:extLst>
          </p:cNvPr>
          <p:cNvSpPr txBox="1"/>
          <p:nvPr/>
        </p:nvSpPr>
        <p:spPr>
          <a:xfrm>
            <a:off x="176028" y="2422969"/>
            <a:ext cx="5890459" cy="400110"/>
          </a:xfrm>
          <a:prstGeom prst="rect">
            <a:avLst/>
          </a:prstGeom>
          <a:noFill/>
        </p:spPr>
        <p:txBody>
          <a:bodyPr wrap="none" rtlCol="0">
            <a:spAutoFit/>
          </a:bodyPr>
          <a:lstStyle/>
          <a:p>
            <a:r>
              <a:rPr lang="en-US" sz="2000" b="1" dirty="0">
                <a:highlight>
                  <a:srgbClr val="C0C0C0"/>
                </a:highlight>
              </a:rPr>
              <a:t>Learning objectives </a:t>
            </a:r>
            <a:r>
              <a:rPr lang="en-US" sz="2000" dirty="0">
                <a:highlight>
                  <a:srgbClr val="C0C0C0"/>
                </a:highlight>
              </a:rPr>
              <a:t>of the Environmental Data module</a:t>
            </a:r>
          </a:p>
        </p:txBody>
      </p:sp>
      <p:sp>
        <p:nvSpPr>
          <p:cNvPr id="6" name="TextBox 5">
            <a:extLst>
              <a:ext uri="{FF2B5EF4-FFF2-40B4-BE49-F238E27FC236}">
                <a16:creationId xmlns:a16="http://schemas.microsoft.com/office/drawing/2014/main" id="{791BC11A-0BB7-F649-9D72-66099B8BFFBA}"/>
              </a:ext>
            </a:extLst>
          </p:cNvPr>
          <p:cNvSpPr txBox="1"/>
          <p:nvPr/>
        </p:nvSpPr>
        <p:spPr>
          <a:xfrm>
            <a:off x="176027" y="1504825"/>
            <a:ext cx="5890459" cy="646331"/>
          </a:xfrm>
          <a:prstGeom prst="rect">
            <a:avLst/>
          </a:prstGeom>
          <a:noFill/>
        </p:spPr>
        <p:txBody>
          <a:bodyPr wrap="square" rtlCol="0">
            <a:spAutoFit/>
          </a:bodyPr>
          <a:lstStyle/>
          <a:p>
            <a:pPr marL="285750" indent="-285750">
              <a:buFont typeface="Arial" panose="020B0604020202020204" pitchFamily="34" charset="0"/>
              <a:buChar char="•"/>
            </a:pPr>
            <a:r>
              <a:rPr lang="en-US" dirty="0"/>
              <a:t>Growing/important field – with likely career opportunities</a:t>
            </a:r>
          </a:p>
          <a:p>
            <a:pPr marL="285750" indent="-285750">
              <a:buFont typeface="Arial" panose="020B0604020202020204" pitchFamily="34" charset="0"/>
              <a:buChar char="•"/>
            </a:pPr>
            <a:r>
              <a:rPr lang="en-US" dirty="0"/>
              <a:t>Great playground to deliver learning objectives</a:t>
            </a:r>
          </a:p>
        </p:txBody>
      </p:sp>
    </p:spTree>
    <p:extLst>
      <p:ext uri="{BB962C8B-B14F-4D97-AF65-F5344CB8AC3E}">
        <p14:creationId xmlns:p14="http://schemas.microsoft.com/office/powerpoint/2010/main" val="1303791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146538" y="1196378"/>
            <a:ext cx="8850923" cy="5467046"/>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1143000"/>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quantification/forecasting</a:t>
            </a:r>
          </a:p>
          <a:p>
            <a:r>
              <a:rPr lang="en-US" dirty="0">
                <a:solidFill>
                  <a:srgbClr val="0070C0"/>
                </a:solidFill>
              </a:rPr>
              <a:t>(impacts, adaptation, mitigation)</a:t>
            </a:r>
          </a:p>
        </p:txBody>
      </p:sp>
      <p:sp>
        <p:nvSpPr>
          <p:cNvPr id="3" name="TextBox 2">
            <a:extLst>
              <a:ext uri="{FF2B5EF4-FFF2-40B4-BE49-F238E27FC236}">
                <a16:creationId xmlns:a16="http://schemas.microsoft.com/office/drawing/2014/main" id="{DC9683DF-6EE2-FD43-B811-BBB85A1B81ED}"/>
              </a:ext>
            </a:extLst>
          </p:cNvPr>
          <p:cNvSpPr txBox="1"/>
          <p:nvPr/>
        </p:nvSpPr>
        <p:spPr>
          <a:xfrm>
            <a:off x="746701" y="6435290"/>
            <a:ext cx="8397299" cy="369332"/>
          </a:xfrm>
          <a:prstGeom prst="rect">
            <a:avLst/>
          </a:prstGeom>
          <a:noFill/>
        </p:spPr>
        <p:txBody>
          <a:bodyPr wrap="none" rtlCol="0">
            <a:spAutoFit/>
          </a:bodyPr>
          <a:lstStyle/>
          <a:p>
            <a:r>
              <a:rPr lang="en-US" dirty="0">
                <a:hlinkClick r:id="rId3"/>
              </a:rPr>
              <a:t>https://www.noaa.gov/education/resource-collections/climate/climate-change-impacts</a:t>
            </a:r>
            <a:r>
              <a:rPr lang="en-US" dirty="0"/>
              <a:t> </a:t>
            </a:r>
          </a:p>
        </p:txBody>
      </p:sp>
    </p:spTree>
    <p:extLst>
      <p:ext uri="{BB962C8B-B14F-4D97-AF65-F5344CB8AC3E}">
        <p14:creationId xmlns:p14="http://schemas.microsoft.com/office/powerpoint/2010/main" val="3632188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fontScale="90000"/>
          </a:bodyPr>
          <a:lstStyle/>
          <a:p>
            <a:r>
              <a:rPr lang="en-US" dirty="0"/>
              <a:t>Using climate models: </a:t>
            </a:r>
            <a:r>
              <a:rPr lang="en-US" dirty="0">
                <a:solidFill>
                  <a:srgbClr val="FF0000"/>
                </a:solidFill>
              </a:rPr>
              <a:t>design</a:t>
            </a:r>
            <a:r>
              <a:rPr lang="en-US" dirty="0"/>
              <a:t> </a:t>
            </a:r>
            <a:r>
              <a:rPr lang="en-US" dirty="0">
                <a:solidFill>
                  <a:srgbClr val="FF0000"/>
                </a:solidFill>
              </a:rPr>
              <a:t>scenarios</a:t>
            </a:r>
            <a:br>
              <a:rPr lang="en-US" dirty="0">
                <a:solidFill>
                  <a:srgbClr val="FF0000"/>
                </a:solidFill>
              </a:rPr>
            </a:br>
            <a:r>
              <a:rPr lang="en-US" sz="3600" dirty="0">
                <a:solidFill>
                  <a:srgbClr val="0070C0"/>
                </a:solidFill>
              </a:rPr>
              <a:t>(explore policy, technology options)</a:t>
            </a:r>
            <a:endParaRPr lang="en-US" dirty="0">
              <a:solidFill>
                <a:srgbClr val="0070C0"/>
              </a:solidFill>
            </a:endParaRPr>
          </a:p>
        </p:txBody>
      </p:sp>
      <p:pic>
        <p:nvPicPr>
          <p:cNvPr id="8" name="Content Placeholder 7" descr="Chart&#10;&#10;Description automatically generated">
            <a:extLst>
              <a:ext uri="{FF2B5EF4-FFF2-40B4-BE49-F238E27FC236}">
                <a16:creationId xmlns:a16="http://schemas.microsoft.com/office/drawing/2014/main" id="{D5B08A12-13D8-864A-B95D-0C61DB2C92A1}"/>
              </a:ext>
            </a:extLst>
          </p:cNvPr>
          <p:cNvPicPr>
            <a:picLocks noGrp="1" noChangeAspect="1"/>
          </p:cNvPicPr>
          <p:nvPr>
            <p:ph idx="1"/>
          </p:nvPr>
        </p:nvPicPr>
        <p:blipFill rotWithShape="1">
          <a:blip r:embed="rId2"/>
          <a:srcRect t="5423"/>
          <a:stretch/>
        </p:blipFill>
        <p:spPr>
          <a:xfrm>
            <a:off x="668216" y="1406769"/>
            <a:ext cx="7527843" cy="5304067"/>
          </a:xfrm>
        </p:spPr>
      </p:pic>
    </p:spTree>
    <p:extLst>
      <p:ext uri="{BB962C8B-B14F-4D97-AF65-F5344CB8AC3E}">
        <p14:creationId xmlns:p14="http://schemas.microsoft.com/office/powerpoint/2010/main" val="183706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fontScale="90000"/>
          </a:bodyPr>
          <a:lstStyle/>
          <a:p>
            <a:r>
              <a:rPr lang="en-US" dirty="0"/>
              <a:t>Using climate models: </a:t>
            </a:r>
            <a:r>
              <a:rPr lang="en-US" dirty="0">
                <a:solidFill>
                  <a:srgbClr val="FF0000"/>
                </a:solidFill>
              </a:rPr>
              <a:t>variability</a:t>
            </a:r>
            <a:br>
              <a:rPr lang="en-US" dirty="0">
                <a:solidFill>
                  <a:srgbClr val="FF0000"/>
                </a:solidFill>
              </a:rPr>
            </a:br>
            <a:r>
              <a:rPr lang="en-US" dirty="0">
                <a:solidFill>
                  <a:srgbClr val="0070C0"/>
                </a:solidFill>
              </a:rPr>
              <a:t>(temporal, spatial)</a:t>
            </a:r>
          </a:p>
        </p:txBody>
      </p:sp>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271256" y="1324708"/>
            <a:ext cx="6796292" cy="5333376"/>
          </a:xfrm>
        </p:spPr>
      </p:pic>
      <p:sp>
        <p:nvSpPr>
          <p:cNvPr id="3" name="TextBox 2">
            <a:extLst>
              <a:ext uri="{FF2B5EF4-FFF2-40B4-BE49-F238E27FC236}">
                <a16:creationId xmlns:a16="http://schemas.microsoft.com/office/drawing/2014/main" id="{FE37530E-2D18-1140-9152-C46B09A530E2}"/>
              </a:ext>
            </a:extLst>
          </p:cNvPr>
          <p:cNvSpPr txBox="1"/>
          <p:nvPr/>
        </p:nvSpPr>
        <p:spPr>
          <a:xfrm>
            <a:off x="7291754" y="3118963"/>
            <a:ext cx="1852246" cy="1015663"/>
          </a:xfrm>
          <a:prstGeom prst="rect">
            <a:avLst/>
          </a:prstGeom>
          <a:noFill/>
        </p:spPr>
        <p:txBody>
          <a:bodyPr wrap="square" rtlCol="0">
            <a:spAutoFit/>
          </a:bodyPr>
          <a:lstStyle/>
          <a:p>
            <a:pPr algn="ctr"/>
            <a:r>
              <a:rPr lang="en-US" sz="2000" b="1" dirty="0"/>
              <a:t>Importance of experimental design!</a:t>
            </a:r>
          </a:p>
        </p:txBody>
      </p:sp>
      <p:sp>
        <p:nvSpPr>
          <p:cNvPr id="4" name="TextBox 3">
            <a:extLst>
              <a:ext uri="{FF2B5EF4-FFF2-40B4-BE49-F238E27FC236}">
                <a16:creationId xmlns:a16="http://schemas.microsoft.com/office/drawing/2014/main" id="{1D14E408-3E4D-F94E-B65E-B644306D8E94}"/>
              </a:ext>
            </a:extLst>
          </p:cNvPr>
          <p:cNvSpPr txBox="1"/>
          <p:nvPr/>
        </p:nvSpPr>
        <p:spPr>
          <a:xfrm>
            <a:off x="7517867" y="4419601"/>
            <a:ext cx="1262718" cy="923330"/>
          </a:xfrm>
          <a:prstGeom prst="rect">
            <a:avLst/>
          </a:prstGeom>
          <a:noFill/>
        </p:spPr>
        <p:txBody>
          <a:bodyPr wrap="none" rtlCol="0">
            <a:spAutoFit/>
          </a:bodyPr>
          <a:lstStyle/>
          <a:p>
            <a:pPr algn="ctr"/>
            <a:r>
              <a:rPr lang="en-US" dirty="0">
                <a:solidFill>
                  <a:srgbClr val="0070C0"/>
                </a:solidFill>
              </a:rPr>
              <a:t>Control</a:t>
            </a:r>
            <a:r>
              <a:rPr lang="en-US" dirty="0"/>
              <a:t> </a:t>
            </a:r>
          </a:p>
          <a:p>
            <a:pPr algn="ctr"/>
            <a:r>
              <a:rPr lang="en-US" dirty="0"/>
              <a:t>+ </a:t>
            </a:r>
          </a:p>
          <a:p>
            <a:pPr algn="ctr"/>
            <a:r>
              <a:rPr lang="en-US" dirty="0">
                <a:solidFill>
                  <a:srgbClr val="FF0000"/>
                </a:solidFill>
              </a:rPr>
              <a:t>experiment</a:t>
            </a:r>
          </a:p>
        </p:txBody>
      </p:sp>
    </p:spTree>
    <p:extLst>
      <p:ext uri="{BB962C8B-B14F-4D97-AF65-F5344CB8AC3E}">
        <p14:creationId xmlns:p14="http://schemas.microsoft.com/office/powerpoint/2010/main" val="373518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849299"/>
          </a:xfrm>
          <a:prstGeom prst="rect">
            <a:avLst/>
          </a:prstGeom>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uncertainties and sensitivities</a:t>
            </a:r>
          </a:p>
        </p:txBody>
      </p:sp>
      <p:pic>
        <p:nvPicPr>
          <p:cNvPr id="5" name="Content Placeholder 4">
            <a:extLst>
              <a:ext uri="{FF2B5EF4-FFF2-40B4-BE49-F238E27FC236}">
                <a16:creationId xmlns:a16="http://schemas.microsoft.com/office/drawing/2014/main" id="{5A038285-26EE-434A-9149-2E0AF07F1713}"/>
              </a:ext>
            </a:extLst>
          </p:cNvPr>
          <p:cNvPicPr>
            <a:picLocks noGrp="1" noChangeAspect="1"/>
          </p:cNvPicPr>
          <p:nvPr>
            <p:ph idx="1"/>
          </p:nvPr>
        </p:nvPicPr>
        <p:blipFill>
          <a:blip r:embed="rId2"/>
          <a:stretch>
            <a:fillRect/>
          </a:stretch>
        </p:blipFill>
        <p:spPr>
          <a:xfrm>
            <a:off x="1311965" y="835988"/>
            <a:ext cx="6506817" cy="6066743"/>
          </a:xfrm>
        </p:spPr>
      </p:pic>
      <p:sp>
        <p:nvSpPr>
          <p:cNvPr id="13" name="TextBox 12">
            <a:extLst>
              <a:ext uri="{FF2B5EF4-FFF2-40B4-BE49-F238E27FC236}">
                <a16:creationId xmlns:a16="http://schemas.microsoft.com/office/drawing/2014/main" id="{BA370E45-5426-394E-A489-89B31D86C05D}"/>
              </a:ext>
            </a:extLst>
          </p:cNvPr>
          <p:cNvSpPr txBox="1"/>
          <p:nvPr/>
        </p:nvSpPr>
        <p:spPr>
          <a:xfrm>
            <a:off x="1745104" y="641067"/>
            <a:ext cx="5653792" cy="523220"/>
          </a:xfrm>
          <a:prstGeom prst="rect">
            <a:avLst/>
          </a:prstGeom>
          <a:noFill/>
        </p:spPr>
        <p:txBody>
          <a:bodyPr wrap="none" rtlCol="0">
            <a:spAutoFit/>
          </a:bodyPr>
          <a:lstStyle/>
          <a:p>
            <a:r>
              <a:rPr lang="en-US" sz="2800" dirty="0">
                <a:solidFill>
                  <a:srgbClr val="00B0F0"/>
                </a:solidFill>
                <a:highlight>
                  <a:srgbClr val="C0C0C0"/>
                </a:highlight>
              </a:rPr>
              <a:t>MIP = Model Intercomparison Project</a:t>
            </a:r>
          </a:p>
        </p:txBody>
      </p:sp>
      <p:sp>
        <p:nvSpPr>
          <p:cNvPr id="14" name="TextBox 13">
            <a:extLst>
              <a:ext uri="{FF2B5EF4-FFF2-40B4-BE49-F238E27FC236}">
                <a16:creationId xmlns:a16="http://schemas.microsoft.com/office/drawing/2014/main" id="{1D4A22AE-D278-734B-9C1D-A11D4ED2AE73}"/>
              </a:ext>
            </a:extLst>
          </p:cNvPr>
          <p:cNvSpPr txBox="1"/>
          <p:nvPr/>
        </p:nvSpPr>
        <p:spPr>
          <a:xfrm>
            <a:off x="7142921" y="6435290"/>
            <a:ext cx="1798698" cy="369332"/>
          </a:xfrm>
          <a:prstGeom prst="rect">
            <a:avLst/>
          </a:prstGeom>
          <a:noFill/>
        </p:spPr>
        <p:txBody>
          <a:bodyPr wrap="none" rtlCol="0">
            <a:spAutoFit/>
          </a:bodyPr>
          <a:lstStyle/>
          <a:p>
            <a:r>
              <a:rPr lang="en-US" dirty="0"/>
              <a:t>Eyring et al. 2016</a:t>
            </a:r>
          </a:p>
        </p:txBody>
      </p:sp>
    </p:spTree>
    <p:extLst>
      <p:ext uri="{BB962C8B-B14F-4D97-AF65-F5344CB8AC3E}">
        <p14:creationId xmlns:p14="http://schemas.microsoft.com/office/powerpoint/2010/main" val="2789051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4146215" y="2457778"/>
            <a:ext cx="4997785" cy="3768345"/>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849299"/>
          </a:xfrm>
          <a:prstGeom prst="rect">
            <a:avLst/>
          </a:prstGeom>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uncertainties and sensitivities</a:t>
            </a:r>
          </a:p>
        </p:txBody>
      </p:sp>
      <p:pic>
        <p:nvPicPr>
          <p:cNvPr id="7" name="Picture 6" descr="Diagram&#10;&#10;Description automatically generated">
            <a:extLst>
              <a:ext uri="{FF2B5EF4-FFF2-40B4-BE49-F238E27FC236}">
                <a16:creationId xmlns:a16="http://schemas.microsoft.com/office/drawing/2014/main" id="{0E65B91C-62A3-E346-9BA2-B9C4E21F56EC}"/>
              </a:ext>
            </a:extLst>
          </p:cNvPr>
          <p:cNvPicPr>
            <a:picLocks noChangeAspect="1"/>
          </p:cNvPicPr>
          <p:nvPr/>
        </p:nvPicPr>
        <p:blipFill>
          <a:blip r:embed="rId3"/>
          <a:stretch>
            <a:fillRect/>
          </a:stretch>
        </p:blipFill>
        <p:spPr>
          <a:xfrm>
            <a:off x="66926" y="2683961"/>
            <a:ext cx="4298461" cy="3008923"/>
          </a:xfrm>
          <a:prstGeom prst="rect">
            <a:avLst/>
          </a:prstGeom>
        </p:spPr>
      </p:pic>
      <p:sp>
        <p:nvSpPr>
          <p:cNvPr id="9" name="TextBox 8">
            <a:extLst>
              <a:ext uri="{FF2B5EF4-FFF2-40B4-BE49-F238E27FC236}">
                <a16:creationId xmlns:a16="http://schemas.microsoft.com/office/drawing/2014/main" id="{8B7F2610-376E-CE49-8D8C-6BFE9AC524A3}"/>
              </a:ext>
            </a:extLst>
          </p:cNvPr>
          <p:cNvSpPr txBox="1"/>
          <p:nvPr/>
        </p:nvSpPr>
        <p:spPr>
          <a:xfrm>
            <a:off x="321823" y="5538995"/>
            <a:ext cx="3788666" cy="307777"/>
          </a:xfrm>
          <a:prstGeom prst="rect">
            <a:avLst/>
          </a:prstGeom>
          <a:noFill/>
        </p:spPr>
        <p:txBody>
          <a:bodyPr wrap="none" rtlCol="0">
            <a:spAutoFit/>
          </a:bodyPr>
          <a:lstStyle/>
          <a:p>
            <a:r>
              <a:rPr lang="en-US" sz="1400" dirty="0">
                <a:hlinkClick r:id="rId4"/>
              </a:rPr>
              <a:t>https://en.wikipedia.org/wiki/Climate_ensemble</a:t>
            </a:r>
            <a:r>
              <a:rPr lang="en-US" sz="1400" dirty="0"/>
              <a:t> </a:t>
            </a:r>
          </a:p>
        </p:txBody>
      </p:sp>
      <p:sp>
        <p:nvSpPr>
          <p:cNvPr id="10" name="TextBox 9">
            <a:extLst>
              <a:ext uri="{FF2B5EF4-FFF2-40B4-BE49-F238E27FC236}">
                <a16:creationId xmlns:a16="http://schemas.microsoft.com/office/drawing/2014/main" id="{DE10901C-E2DB-6C4D-835D-6AE78F3C9874}"/>
              </a:ext>
            </a:extLst>
          </p:cNvPr>
          <p:cNvSpPr txBox="1"/>
          <p:nvPr/>
        </p:nvSpPr>
        <p:spPr>
          <a:xfrm>
            <a:off x="5235556" y="1272009"/>
            <a:ext cx="3944170" cy="1200329"/>
          </a:xfrm>
          <a:prstGeom prst="rect">
            <a:avLst/>
          </a:prstGeom>
          <a:noFill/>
        </p:spPr>
        <p:txBody>
          <a:bodyPr wrap="square" rtlCol="0">
            <a:spAutoFit/>
          </a:bodyPr>
          <a:lstStyle/>
          <a:p>
            <a:pPr algn="ctr"/>
            <a:r>
              <a:rPr lang="en-US" dirty="0"/>
              <a:t>Different experiments</a:t>
            </a:r>
          </a:p>
          <a:p>
            <a:pPr algn="ctr"/>
            <a:r>
              <a:rPr lang="en-US" dirty="0"/>
              <a:t>with </a:t>
            </a:r>
            <a:r>
              <a:rPr lang="en-US" dirty="0">
                <a:solidFill>
                  <a:srgbClr val="00B0F0"/>
                </a:solidFill>
              </a:rPr>
              <a:t>many ensembles!</a:t>
            </a:r>
          </a:p>
          <a:p>
            <a:pPr algn="ctr"/>
            <a:r>
              <a:rPr lang="en-US" dirty="0">
                <a:solidFill>
                  <a:srgbClr val="00B0F0"/>
                </a:solidFill>
              </a:rPr>
              <a:t>Each one trying to account for sensitivity due to a source of error </a:t>
            </a:r>
          </a:p>
        </p:txBody>
      </p:sp>
      <p:sp>
        <p:nvSpPr>
          <p:cNvPr id="11" name="TextBox 10">
            <a:extLst>
              <a:ext uri="{FF2B5EF4-FFF2-40B4-BE49-F238E27FC236}">
                <a16:creationId xmlns:a16="http://schemas.microsoft.com/office/drawing/2014/main" id="{B42242E3-71E8-A342-B874-6AE245A2CF0B}"/>
              </a:ext>
            </a:extLst>
          </p:cNvPr>
          <p:cNvSpPr txBox="1"/>
          <p:nvPr/>
        </p:nvSpPr>
        <p:spPr>
          <a:xfrm>
            <a:off x="168525" y="938933"/>
            <a:ext cx="5548122" cy="369332"/>
          </a:xfrm>
          <a:prstGeom prst="rect">
            <a:avLst/>
          </a:prstGeom>
          <a:noFill/>
        </p:spPr>
        <p:txBody>
          <a:bodyPr wrap="none" rtlCol="0">
            <a:spAutoFit/>
          </a:bodyPr>
          <a:lstStyle/>
          <a:p>
            <a:r>
              <a:rPr lang="en-US" b="1" dirty="0"/>
              <a:t>Real world data</a:t>
            </a:r>
            <a:r>
              <a:rPr lang="en-US" dirty="0"/>
              <a:t>: we only have one Earth, ONE realization</a:t>
            </a:r>
          </a:p>
        </p:txBody>
      </p:sp>
      <p:sp>
        <p:nvSpPr>
          <p:cNvPr id="12" name="TextBox 11">
            <a:extLst>
              <a:ext uri="{FF2B5EF4-FFF2-40B4-BE49-F238E27FC236}">
                <a16:creationId xmlns:a16="http://schemas.microsoft.com/office/drawing/2014/main" id="{F9A189E2-B886-1243-9D43-D549801D5F9B}"/>
              </a:ext>
            </a:extLst>
          </p:cNvPr>
          <p:cNvSpPr txBox="1"/>
          <p:nvPr/>
        </p:nvSpPr>
        <p:spPr>
          <a:xfrm>
            <a:off x="168525" y="1498192"/>
            <a:ext cx="4679486" cy="923330"/>
          </a:xfrm>
          <a:prstGeom prst="rect">
            <a:avLst/>
          </a:prstGeom>
          <a:noFill/>
        </p:spPr>
        <p:txBody>
          <a:bodyPr wrap="none" rtlCol="0">
            <a:spAutoFit/>
          </a:bodyPr>
          <a:lstStyle/>
          <a:p>
            <a:r>
              <a:rPr lang="en-US" b="1" dirty="0"/>
              <a:t>Model data</a:t>
            </a:r>
            <a:r>
              <a:rPr lang="en-US" dirty="0"/>
              <a:t>: we do what the @#$ we want </a:t>
            </a:r>
            <a:r>
              <a:rPr lang="en-US" dirty="0">
                <a:sym typeface="Wingdings" pitchFamily="2" charset="2"/>
              </a:rPr>
              <a:t>!</a:t>
            </a:r>
          </a:p>
          <a:p>
            <a:pPr marL="285750" indent="-285750">
              <a:buFont typeface="Arial" panose="020B0604020202020204" pitchFamily="34" charset="0"/>
              <a:buChar char="•"/>
            </a:pPr>
            <a:r>
              <a:rPr lang="en-US" dirty="0"/>
              <a:t>…as long as we can calculate it and analyze it</a:t>
            </a:r>
          </a:p>
          <a:p>
            <a:pPr marL="285750" indent="-285750">
              <a:buFont typeface="Arial" panose="020B0604020202020204" pitchFamily="34" charset="0"/>
              <a:buChar char="•"/>
            </a:pPr>
            <a:r>
              <a:rPr lang="en-US" dirty="0"/>
              <a:t>… and are </a:t>
            </a:r>
            <a:r>
              <a:rPr lang="en-US" dirty="0">
                <a:solidFill>
                  <a:srgbClr val="FF0000"/>
                </a:solidFill>
              </a:rPr>
              <a:t>aware of model flaws</a:t>
            </a:r>
            <a:r>
              <a:rPr lang="en-US" dirty="0"/>
              <a:t>!</a:t>
            </a:r>
          </a:p>
        </p:txBody>
      </p:sp>
    </p:spTree>
    <p:extLst>
      <p:ext uri="{BB962C8B-B14F-4D97-AF65-F5344CB8AC3E}">
        <p14:creationId xmlns:p14="http://schemas.microsoft.com/office/powerpoint/2010/main" val="144235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3332774" y="1166927"/>
            <a:ext cx="5639175" cy="3283570"/>
          </a:xfrm>
        </p:spPr>
      </p:pic>
      <p:sp>
        <p:nvSpPr>
          <p:cNvPr id="6" name="Title 1">
            <a:extLst>
              <a:ext uri="{FF2B5EF4-FFF2-40B4-BE49-F238E27FC236}">
                <a16:creationId xmlns:a16="http://schemas.microsoft.com/office/drawing/2014/main" id="{1C8AAEA6-979D-5E4D-82E5-37B56E696642}"/>
              </a:ext>
            </a:extLst>
          </p:cNvPr>
          <p:cNvSpPr txBox="1">
            <a:spLocks/>
          </p:cNvSpPr>
          <p:nvPr/>
        </p:nvSpPr>
        <p:spPr>
          <a:xfrm>
            <a:off x="457200" y="5337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Using climate models: </a:t>
            </a:r>
            <a:r>
              <a:rPr lang="en-US" dirty="0">
                <a:solidFill>
                  <a:srgbClr val="FF0000"/>
                </a:solidFill>
              </a:rPr>
              <a:t>attribution</a:t>
            </a:r>
          </a:p>
        </p:txBody>
      </p:sp>
      <p:sp>
        <p:nvSpPr>
          <p:cNvPr id="2" name="TextBox 1">
            <a:extLst>
              <a:ext uri="{FF2B5EF4-FFF2-40B4-BE49-F238E27FC236}">
                <a16:creationId xmlns:a16="http://schemas.microsoft.com/office/drawing/2014/main" id="{0455AFDA-03E2-7044-BA9F-9AF2C0E1D1D0}"/>
              </a:ext>
            </a:extLst>
          </p:cNvPr>
          <p:cNvSpPr txBox="1"/>
          <p:nvPr/>
        </p:nvSpPr>
        <p:spPr>
          <a:xfrm>
            <a:off x="4278923" y="1040386"/>
            <a:ext cx="4183902" cy="369332"/>
          </a:xfrm>
          <a:prstGeom prst="rect">
            <a:avLst/>
          </a:prstGeom>
          <a:noFill/>
        </p:spPr>
        <p:txBody>
          <a:bodyPr wrap="none" rtlCol="0">
            <a:spAutoFit/>
          </a:bodyPr>
          <a:lstStyle/>
          <a:p>
            <a:r>
              <a:rPr lang="en-US" dirty="0">
                <a:hlinkClick r:id="rId3"/>
              </a:rPr>
              <a:t>https://www.worldweatherattribution.org</a:t>
            </a:r>
            <a:r>
              <a:rPr lang="en-US" dirty="0"/>
              <a:t> </a:t>
            </a:r>
          </a:p>
        </p:txBody>
      </p:sp>
      <p:pic>
        <p:nvPicPr>
          <p:cNvPr id="4" name="Picture 3" descr="Chart, line chart&#10;&#10;Description automatically generated">
            <a:extLst>
              <a:ext uri="{FF2B5EF4-FFF2-40B4-BE49-F238E27FC236}">
                <a16:creationId xmlns:a16="http://schemas.microsoft.com/office/drawing/2014/main" id="{C79F5FFF-D902-5E41-B978-4FC157D2F3CA}"/>
              </a:ext>
            </a:extLst>
          </p:cNvPr>
          <p:cNvPicPr>
            <a:picLocks noChangeAspect="1"/>
          </p:cNvPicPr>
          <p:nvPr/>
        </p:nvPicPr>
        <p:blipFill>
          <a:blip r:embed="rId4"/>
          <a:stretch>
            <a:fillRect/>
          </a:stretch>
        </p:blipFill>
        <p:spPr>
          <a:xfrm>
            <a:off x="308275" y="3824666"/>
            <a:ext cx="5545015" cy="3052816"/>
          </a:xfrm>
          <a:prstGeom prst="rect">
            <a:avLst/>
          </a:prstGeom>
        </p:spPr>
      </p:pic>
      <p:sp>
        <p:nvSpPr>
          <p:cNvPr id="5" name="TextBox 4">
            <a:extLst>
              <a:ext uri="{FF2B5EF4-FFF2-40B4-BE49-F238E27FC236}">
                <a16:creationId xmlns:a16="http://schemas.microsoft.com/office/drawing/2014/main" id="{69237AC8-5C5F-5346-BE38-B2517DDDF9C1}"/>
              </a:ext>
            </a:extLst>
          </p:cNvPr>
          <p:cNvSpPr txBox="1"/>
          <p:nvPr/>
        </p:nvSpPr>
        <p:spPr>
          <a:xfrm>
            <a:off x="5940125" y="5618246"/>
            <a:ext cx="2895600" cy="1077218"/>
          </a:xfrm>
          <a:prstGeom prst="rect">
            <a:avLst/>
          </a:prstGeom>
          <a:noFill/>
        </p:spPr>
        <p:txBody>
          <a:bodyPr wrap="square" rtlCol="0">
            <a:spAutoFit/>
          </a:bodyPr>
          <a:lstStyle/>
          <a:p>
            <a:r>
              <a:rPr lang="en-US" sz="1600" dirty="0">
                <a:hlinkClick r:id="rId5"/>
              </a:rPr>
              <a:t>https://www.swissre.com/media/news-releases/nr-20191219-global-catastrophes-estimate.html</a:t>
            </a:r>
            <a:r>
              <a:rPr lang="en-US" sz="1600" dirty="0"/>
              <a:t> </a:t>
            </a:r>
          </a:p>
        </p:txBody>
      </p:sp>
      <p:sp>
        <p:nvSpPr>
          <p:cNvPr id="7" name="TextBox 6">
            <a:extLst>
              <a:ext uri="{FF2B5EF4-FFF2-40B4-BE49-F238E27FC236}">
                <a16:creationId xmlns:a16="http://schemas.microsoft.com/office/drawing/2014/main" id="{47E338C5-36BA-464A-9F6D-2FB3A7ADEDEC}"/>
              </a:ext>
            </a:extLst>
          </p:cNvPr>
          <p:cNvSpPr txBox="1"/>
          <p:nvPr/>
        </p:nvSpPr>
        <p:spPr>
          <a:xfrm>
            <a:off x="308275" y="1362428"/>
            <a:ext cx="2702406" cy="1815882"/>
          </a:xfrm>
          <a:prstGeom prst="rect">
            <a:avLst/>
          </a:prstGeom>
          <a:noFill/>
        </p:spPr>
        <p:txBody>
          <a:bodyPr wrap="none" rtlCol="0">
            <a:spAutoFit/>
          </a:bodyPr>
          <a:lstStyle/>
          <a:p>
            <a:r>
              <a:rPr lang="en-US" sz="2800" dirty="0"/>
              <a:t>Whose fault is it?</a:t>
            </a:r>
          </a:p>
          <a:p>
            <a:endParaRPr lang="en-US" sz="2800" dirty="0"/>
          </a:p>
          <a:p>
            <a:endParaRPr lang="en-US" sz="2800" dirty="0"/>
          </a:p>
          <a:p>
            <a:r>
              <a:rPr lang="en-US" sz="2800" dirty="0"/>
              <a:t>Who pays for it?</a:t>
            </a:r>
          </a:p>
        </p:txBody>
      </p:sp>
      <p:sp>
        <p:nvSpPr>
          <p:cNvPr id="9" name="TextBox 8">
            <a:extLst>
              <a:ext uri="{FF2B5EF4-FFF2-40B4-BE49-F238E27FC236}">
                <a16:creationId xmlns:a16="http://schemas.microsoft.com/office/drawing/2014/main" id="{98E43B33-BD19-6241-8E9D-2EA8FE0F55BC}"/>
              </a:ext>
            </a:extLst>
          </p:cNvPr>
          <p:cNvSpPr txBox="1"/>
          <p:nvPr/>
        </p:nvSpPr>
        <p:spPr>
          <a:xfrm>
            <a:off x="1039845" y="3875153"/>
            <a:ext cx="4683718" cy="369332"/>
          </a:xfrm>
          <a:prstGeom prst="rect">
            <a:avLst/>
          </a:prstGeom>
          <a:noFill/>
        </p:spPr>
        <p:txBody>
          <a:bodyPr wrap="none" rtlCol="0">
            <a:spAutoFit/>
          </a:bodyPr>
          <a:lstStyle/>
          <a:p>
            <a:r>
              <a:rPr lang="en-GB" b="1" dirty="0"/>
              <a:t>Catastrophe-related insured losses (1970-2019)</a:t>
            </a:r>
          </a:p>
        </p:txBody>
      </p:sp>
      <p:cxnSp>
        <p:nvCxnSpPr>
          <p:cNvPr id="10" name="Straight Arrow Connector 9">
            <a:extLst>
              <a:ext uri="{FF2B5EF4-FFF2-40B4-BE49-F238E27FC236}">
                <a16:creationId xmlns:a16="http://schemas.microsoft.com/office/drawing/2014/main" id="{EE787DF1-CC44-444E-BC65-BF32296CD9D6}"/>
              </a:ext>
            </a:extLst>
          </p:cNvPr>
          <p:cNvCxnSpPr/>
          <p:nvPr/>
        </p:nvCxnSpPr>
        <p:spPr>
          <a:xfrm>
            <a:off x="1486681" y="1860061"/>
            <a:ext cx="0" cy="867508"/>
          </a:xfrm>
          <a:prstGeom prst="straightConnector1">
            <a:avLst/>
          </a:prstGeom>
          <a:ln w="6032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2757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356F-FAEA-AF28-5770-66F5FBAE69A9}"/>
              </a:ext>
            </a:extLst>
          </p:cNvPr>
          <p:cNvSpPr>
            <a:spLocks noGrp="1"/>
          </p:cNvSpPr>
          <p:nvPr>
            <p:ph type="title"/>
          </p:nvPr>
        </p:nvSpPr>
        <p:spPr/>
        <p:txBody>
          <a:bodyPr/>
          <a:lstStyle/>
          <a:p>
            <a:r>
              <a:rPr lang="en-US" dirty="0"/>
              <a:t>Climate extremes and climate risk</a:t>
            </a:r>
          </a:p>
        </p:txBody>
      </p:sp>
      <p:sp>
        <p:nvSpPr>
          <p:cNvPr id="3" name="Content Placeholder 2">
            <a:extLst>
              <a:ext uri="{FF2B5EF4-FFF2-40B4-BE49-F238E27FC236}">
                <a16:creationId xmlns:a16="http://schemas.microsoft.com/office/drawing/2014/main" id="{FBC03AED-9822-600D-AD6F-1ED67CEADBBA}"/>
              </a:ext>
            </a:extLst>
          </p:cNvPr>
          <p:cNvSpPr>
            <a:spLocks noGrp="1"/>
          </p:cNvSpPr>
          <p:nvPr>
            <p:ph idx="1"/>
          </p:nvPr>
        </p:nvSpPr>
        <p:spPr>
          <a:xfrm>
            <a:off x="457200" y="1822937"/>
            <a:ext cx="3634154" cy="4525963"/>
          </a:xfrm>
        </p:spPr>
        <p:txBody>
          <a:bodyPr/>
          <a:lstStyle/>
          <a:p>
            <a:r>
              <a:rPr lang="en-US" dirty="0">
                <a:solidFill>
                  <a:srgbClr val="0070C0"/>
                </a:solidFill>
              </a:rPr>
              <a:t>Magnitude</a:t>
            </a:r>
          </a:p>
          <a:p>
            <a:r>
              <a:rPr lang="en-US" dirty="0">
                <a:solidFill>
                  <a:srgbClr val="0070C0"/>
                </a:solidFill>
              </a:rPr>
              <a:t>Frequency</a:t>
            </a:r>
          </a:p>
          <a:p>
            <a:r>
              <a:rPr lang="en-US" dirty="0">
                <a:solidFill>
                  <a:srgbClr val="0070C0"/>
                </a:solidFill>
              </a:rPr>
              <a:t>Duration</a:t>
            </a:r>
          </a:p>
          <a:p>
            <a:r>
              <a:rPr lang="en-US" dirty="0">
                <a:solidFill>
                  <a:srgbClr val="0070C0"/>
                </a:solidFill>
              </a:rPr>
              <a:t>Spatial extent</a:t>
            </a:r>
          </a:p>
          <a:p>
            <a:r>
              <a:rPr lang="en-US" dirty="0">
                <a:solidFill>
                  <a:srgbClr val="0070C0"/>
                </a:solidFill>
              </a:rPr>
              <a:t>What variable?</a:t>
            </a:r>
          </a:p>
          <a:p>
            <a:pPr lvl="1"/>
            <a:r>
              <a:rPr lang="en-US" dirty="0">
                <a:solidFill>
                  <a:srgbClr val="0070C0"/>
                </a:solidFill>
              </a:rPr>
              <a:t>T, Precipitation, winds, sea level, etc.</a:t>
            </a:r>
          </a:p>
        </p:txBody>
      </p:sp>
      <p:sp>
        <p:nvSpPr>
          <p:cNvPr id="4" name="Content Placeholder 2">
            <a:extLst>
              <a:ext uri="{FF2B5EF4-FFF2-40B4-BE49-F238E27FC236}">
                <a16:creationId xmlns:a16="http://schemas.microsoft.com/office/drawing/2014/main" id="{758AF303-204F-54EC-6109-3AE62CC09D7F}"/>
              </a:ext>
            </a:extLst>
          </p:cNvPr>
          <p:cNvSpPr txBox="1">
            <a:spLocks/>
          </p:cNvSpPr>
          <p:nvPr/>
        </p:nvSpPr>
        <p:spPr>
          <a:xfrm>
            <a:off x="5673968" y="1822936"/>
            <a:ext cx="3200400"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accent6">
                    <a:lumMod val="75000"/>
                  </a:schemeClr>
                </a:solidFill>
              </a:rPr>
              <a:t>Humans</a:t>
            </a:r>
          </a:p>
          <a:p>
            <a:r>
              <a:rPr lang="en-US" dirty="0">
                <a:solidFill>
                  <a:schemeClr val="accent6">
                    <a:lumMod val="75000"/>
                  </a:schemeClr>
                </a:solidFill>
              </a:rPr>
              <a:t>Infrastructures</a:t>
            </a:r>
          </a:p>
          <a:p>
            <a:r>
              <a:rPr lang="en-US" dirty="0">
                <a:solidFill>
                  <a:schemeClr val="accent6">
                    <a:lumMod val="75000"/>
                  </a:schemeClr>
                </a:solidFill>
              </a:rPr>
              <a:t>Agriculture</a:t>
            </a:r>
          </a:p>
          <a:p>
            <a:r>
              <a:rPr lang="en-US" dirty="0">
                <a:solidFill>
                  <a:schemeClr val="accent6">
                    <a:lumMod val="75000"/>
                  </a:schemeClr>
                </a:solidFill>
              </a:rPr>
              <a:t>Biodiversity</a:t>
            </a:r>
          </a:p>
          <a:p>
            <a:r>
              <a:rPr lang="en-US" dirty="0">
                <a:solidFill>
                  <a:schemeClr val="accent6">
                    <a:lumMod val="75000"/>
                  </a:schemeClr>
                </a:solidFill>
              </a:rPr>
              <a:t>Landscape</a:t>
            </a:r>
          </a:p>
          <a:p>
            <a:r>
              <a:rPr lang="en-US" dirty="0">
                <a:solidFill>
                  <a:schemeClr val="accent6">
                    <a:lumMod val="75000"/>
                  </a:schemeClr>
                </a:solidFill>
              </a:rPr>
              <a:t>GDP</a:t>
            </a:r>
          </a:p>
          <a:p>
            <a:r>
              <a:rPr lang="en-US" dirty="0">
                <a:solidFill>
                  <a:schemeClr val="accent6">
                    <a:lumMod val="75000"/>
                  </a:schemeClr>
                </a:solidFill>
              </a:rPr>
              <a:t>Administration</a:t>
            </a:r>
          </a:p>
          <a:p>
            <a:r>
              <a:rPr lang="en-US" dirty="0">
                <a:solidFill>
                  <a:schemeClr val="accent6">
                    <a:lumMod val="75000"/>
                  </a:schemeClr>
                </a:solidFill>
              </a:rPr>
              <a:t>Policy</a:t>
            </a:r>
          </a:p>
          <a:p>
            <a:r>
              <a:rPr lang="en-US" dirty="0">
                <a:solidFill>
                  <a:schemeClr val="accent6">
                    <a:lumMod val="75000"/>
                  </a:schemeClr>
                </a:solidFill>
              </a:rPr>
              <a:t>…</a:t>
            </a:r>
          </a:p>
        </p:txBody>
      </p:sp>
    </p:spTree>
    <p:extLst>
      <p:ext uri="{BB962C8B-B14F-4D97-AF65-F5344CB8AC3E}">
        <p14:creationId xmlns:p14="http://schemas.microsoft.com/office/powerpoint/2010/main" val="1567151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39104</TotalTime>
  <Words>601</Words>
  <Application>Microsoft Macintosh PowerPoint</Application>
  <PresentationFormat>On-screen Show (4:3)</PresentationFormat>
  <Paragraphs>72</Paragraphs>
  <Slides>12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Climate data and models</vt:lpstr>
      <vt:lpstr>Why discuss climate data and climate models?</vt:lpstr>
      <vt:lpstr>PowerPoint Presentation</vt:lpstr>
      <vt:lpstr>Using climate models: design scenarios (explore policy, technology options)</vt:lpstr>
      <vt:lpstr>Using climate models: variability (temporal, spatial)</vt:lpstr>
      <vt:lpstr>PowerPoint Presentation</vt:lpstr>
      <vt:lpstr>PowerPoint Presentation</vt:lpstr>
      <vt:lpstr>PowerPoint Presentation</vt:lpstr>
      <vt:lpstr>Climate extremes and climate risk</vt:lpstr>
      <vt:lpstr>The business (and opportunities) of climate</vt:lpstr>
      <vt:lpstr>PowerPoint Presentation</vt:lpstr>
      <vt:lpstr>PowerPoint Presentation</vt:lpstr>
    </vt:vector>
  </TitlesOfParts>
  <Company>University of Oxford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climate models</dc:title>
  <dc:creator>Yves Plancherel</dc:creator>
  <cp:lastModifiedBy>Plancherel, Yves</cp:lastModifiedBy>
  <cp:revision>388</cp:revision>
  <cp:lastPrinted>2016-11-10T09:43:47Z</cp:lastPrinted>
  <dcterms:created xsi:type="dcterms:W3CDTF">2016-10-20T16:30:10Z</dcterms:created>
  <dcterms:modified xsi:type="dcterms:W3CDTF">2023-01-08T19:25:44Z</dcterms:modified>
</cp:coreProperties>
</file>